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38" r:id="rId2"/>
    <p:sldId id="362" r:id="rId3"/>
    <p:sldId id="359" r:id="rId4"/>
    <p:sldId id="275" r:id="rId5"/>
    <p:sldId id="363" r:id="rId6"/>
    <p:sldId id="364" r:id="rId7"/>
    <p:sldId id="366" r:id="rId8"/>
    <p:sldId id="355" r:id="rId9"/>
    <p:sldId id="356" r:id="rId10"/>
    <p:sldId id="357" r:id="rId11"/>
    <p:sldId id="360" r:id="rId12"/>
    <p:sldId id="3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65043"/>
  </p:normalViewPr>
  <p:slideViewPr>
    <p:cSldViewPr snapToGrid="0" snapToObjects="1">
      <p:cViewPr varScale="1">
        <p:scale>
          <a:sx n="61" d="100"/>
          <a:sy n="61" d="100"/>
        </p:scale>
        <p:origin x="1376" y="208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d5r7tzmG4De0/giphy.gi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apubs.org/archive/ecol/E086/086/appendix-A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apubs.org/archive/ecol/E086/086/appendix-A.ht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apubs.org/archive/ecol/E086/086/appendix-B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for this lecture is to communicate the “what” and “how” of multilevel modeling</a:t>
            </a:r>
          </a:p>
          <a:p>
            <a:endParaRPr lang="en-US" dirty="0"/>
          </a:p>
          <a:p>
            <a:r>
              <a:rPr lang="en-US" dirty="0"/>
              <a:t>Next week is for more of the “why” question, but, broadly, multilevel strategies help our models learn more intelligently about the data at hand</a:t>
            </a:r>
          </a:p>
          <a:p>
            <a:r>
              <a:rPr lang="en-US" dirty="0"/>
              <a:t>	Specifically when we have data organized into clusters of some sort: study sites, study individuals, etc.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improved estimates and predictions, use a multilevel model.”</a:t>
            </a:r>
            <a:endParaRPr lang="en-US" dirty="0"/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justifying those times when we choose not use a multilevel model, not asking in every instance whether one would be useful.”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Richard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McElreath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http://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elevanth.org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/blog/2017/08/24/multilevel-regression-as-default/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what’s known as a varying intercepts model: we’ll get a unique intercept for each cluster in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and sigma are sometimes called hyperparameters</a:t>
            </a:r>
          </a:p>
          <a:p>
            <a:r>
              <a:rPr lang="en-US" dirty="0"/>
              <a:t>	They are parameters for parameters</a:t>
            </a:r>
          </a:p>
          <a:p>
            <a:r>
              <a:rPr lang="en-US" dirty="0"/>
              <a:t>	Their priors are called hyperpriors</a:t>
            </a:r>
          </a:p>
          <a:p>
            <a:endParaRPr lang="en-US" dirty="0"/>
          </a:p>
          <a:p>
            <a:r>
              <a:rPr lang="en-US" dirty="0"/>
              <a:t>This structure is what allows our model to adaptively learn about variation among clusters</a:t>
            </a:r>
          </a:p>
          <a:p>
            <a:r>
              <a:rPr lang="en-US" dirty="0"/>
              <a:t>	We estimate each tank’s intercept using information from the other tanks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multilevel models are a bit like nesting dolls: in a sense, one model will have another model nested inside of it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https://media.giphy.com/media/Ud5r7tzmG4De0/giphy.gif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2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primary way to resolve these ambiguities is to define the model mathematically, which provides a more definitive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experimental example in question concerns amphibian life history dynamics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www.iucnredlist.org</a:t>
            </a:r>
            <a:r>
              <a:rPr lang="en-US" dirty="0"/>
              <a:t>/species/69119640/69119416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 of the various steps of reed frog life history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http://www.esapubs.org/archive/ecol/E086/086/appendix-A.htm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 of the reed frogs (and other species) are actually responsive to predator cues and can hatch earlier when under threat</a:t>
            </a:r>
          </a:p>
          <a:p>
            <a:r>
              <a:rPr lang="en-US" dirty="0"/>
              <a:t>	This is called “predator-induced hatching plasticity”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http://www.esapubs.org/archive/ecol/E086/086/appendix-A.htm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9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“Field sampling and experimental feeding trials suggest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libellulid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dragonfly larvae are important aquatic predators of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Hyperolius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larvae in Amani Pond.”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So eggs that hatch early may be more vulnerable to predators in the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tadpole stage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the statistical modeling context, a primary issue is the fact that tanks are a crucial experimental unit</a:t>
            </a:r>
          </a:p>
          <a:p>
            <a:r>
              <a:rPr lang="en-US" dirty="0"/>
              <a:t>	Tadpole density and other experimental treatments were manipulated at the tank-level and tank therefore represents a clustering variable</a:t>
            </a:r>
          </a:p>
          <a:p>
            <a:r>
              <a:rPr lang="en-US" dirty="0"/>
              <a:t>	To illustrate multilevel models, we’ll be interested in modeling tadpole survival across tanks</a:t>
            </a:r>
          </a:p>
          <a:p>
            <a:endParaRPr lang="en-US" dirty="0"/>
          </a:p>
          <a:p>
            <a:r>
              <a:rPr lang="en-US" dirty="0"/>
              <a:t>Show lecture code introducing the reed frog data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http://www.esapubs.org/archive/ecol/E086/086/appendix-B.htm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48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dummy variable coding approach, we fit an intercept term and every dummy variable’s coefficient represents one category’s difference (or offset) from the intercept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0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the indexing coding approach, we fit an intercept term that directly represents every category’s intercept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lecture code for fitting a model using this strategy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Introduction to Multilevel Modeling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14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27 April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1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246529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rgbClr val="0070C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solidFill>
                      <a:srgbClr val="0070C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solidFill>
                      <a:srgbClr val="0070C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]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rgbClr val="0070C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Normal(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)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Model Level One: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Garamond" panose="02020404030301010803" pitchFamily="18" charset="0"/>
              </a:rPr>
              <a:t>Outcome</a:t>
            </a:r>
            <a:r>
              <a:rPr lang="en-US" sz="3600" dirty="0">
                <a:latin typeface="Garamond" panose="02020404030301010803" pitchFamily="18" charset="0"/>
              </a:rPr>
              <a:t>, </a:t>
            </a:r>
            <a:r>
              <a:rPr lang="en-US" sz="3600" dirty="0">
                <a:solidFill>
                  <a:srgbClr val="0070C0"/>
                </a:solidFill>
                <a:latin typeface="Garamond" panose="02020404030301010803" pitchFamily="18" charset="0"/>
              </a:rPr>
              <a:t>Parameters</a:t>
            </a:r>
            <a:r>
              <a:rPr lang="en-US" sz="3600" dirty="0">
                <a:latin typeface="Garamond" panose="02020404030301010803" pitchFamily="18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Garamond" panose="02020404030301010803" pitchFamily="18" charset="0"/>
              </a:rPr>
              <a:t>Prior(s)</a:t>
            </a:r>
          </a:p>
        </p:txBody>
      </p:sp>
    </p:spTree>
    <p:extLst>
      <p:ext uri="{BB962C8B-B14F-4D97-AF65-F5344CB8AC3E}">
        <p14:creationId xmlns:p14="http://schemas.microsoft.com/office/powerpoint/2010/main" val="167188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solidFill>
                      <a:schemeClr val="bg1">
                        <a:lumMod val="75000"/>
                      </a:schemeClr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solidFill>
                      <a:srgbClr val="FF0000"/>
                    </a:solidFill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Normal(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)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 ~ </a:t>
                </a:r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~ </a:t>
                </a:r>
                <a:r>
                  <a:rPr lang="en-US" sz="4000" dirty="0">
                    <a:solidFill>
                      <a:srgbClr val="00B050"/>
                    </a:solidFill>
                    <a:latin typeface="Garamond" panose="02020404030301010803" pitchFamily="18" charset="0"/>
                  </a:rPr>
                  <a:t>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Model Level Two: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Garamond" panose="02020404030301010803" pitchFamily="18" charset="0"/>
              </a:rPr>
              <a:t>Outcome</a:t>
            </a:r>
            <a:r>
              <a:rPr lang="en-US" sz="3600" dirty="0">
                <a:latin typeface="Garamond" panose="02020404030301010803" pitchFamily="18" charset="0"/>
              </a:rPr>
              <a:t>, </a:t>
            </a:r>
            <a:r>
              <a:rPr lang="en-US" sz="3600" dirty="0">
                <a:solidFill>
                  <a:srgbClr val="0070C0"/>
                </a:solidFill>
                <a:latin typeface="Garamond" panose="02020404030301010803" pitchFamily="18" charset="0"/>
              </a:rPr>
              <a:t>Parameters</a:t>
            </a:r>
            <a:r>
              <a:rPr lang="en-US" sz="3600" dirty="0">
                <a:latin typeface="Garamond" panose="02020404030301010803" pitchFamily="18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Garamond" panose="02020404030301010803" pitchFamily="18" charset="0"/>
              </a:rPr>
              <a:t>Prior(s)</a:t>
            </a:r>
          </a:p>
        </p:txBody>
      </p:sp>
    </p:spTree>
    <p:extLst>
      <p:ext uri="{BB962C8B-B14F-4D97-AF65-F5344CB8AC3E}">
        <p14:creationId xmlns:p14="http://schemas.microsoft.com/office/powerpoint/2010/main" val="61582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03279B-C5BA-574C-B600-262FDDB6A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23" y="1847852"/>
            <a:ext cx="8188754" cy="4552947"/>
          </a:xfrm>
          <a:prstGeom prst="rect">
            <a:avLst/>
          </a:prstGeom>
          <a:ln w="41275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2F63F0-2424-414C-8A02-AC001780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Models Embedded Within Models</a:t>
            </a:r>
          </a:p>
        </p:txBody>
      </p:sp>
    </p:spTree>
    <p:extLst>
      <p:ext uri="{BB962C8B-B14F-4D97-AF65-F5344CB8AC3E}">
        <p14:creationId xmlns:p14="http://schemas.microsoft.com/office/powerpoint/2010/main" val="400706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A Model of Many Names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933"/>
            <a:ext cx="7886700" cy="4720648"/>
          </a:xfrm>
        </p:spPr>
        <p:txBody>
          <a:bodyPr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Multilevel model </a:t>
            </a:r>
            <a:r>
              <a:rPr lang="en-US" dirty="0">
                <a:latin typeface="Garamond" panose="02020404030301010803" pitchFamily="18" charset="0"/>
              </a:rPr>
              <a:t>will be the term most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commonly used in this course</a:t>
            </a:r>
          </a:p>
          <a:p>
            <a:r>
              <a:rPr lang="en-US" i="1" dirty="0">
                <a:latin typeface="Garamond" panose="02020404030301010803" pitchFamily="18" charset="0"/>
              </a:rPr>
              <a:t>Hierarchical model </a:t>
            </a:r>
            <a:r>
              <a:rPr lang="en-US" dirty="0">
                <a:latin typeface="Garamond" panose="02020404030301010803" pitchFamily="18" charset="0"/>
              </a:rPr>
              <a:t>is a (usually) synonymous term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As with </a:t>
            </a:r>
            <a:r>
              <a:rPr lang="en-US" i="1" dirty="0">
                <a:latin typeface="Garamond" panose="02020404030301010803" pitchFamily="18" charset="0"/>
              </a:rPr>
              <a:t>multilevel model</a:t>
            </a:r>
            <a:r>
              <a:rPr lang="en-US" dirty="0">
                <a:latin typeface="Garamond" panose="02020404030301010803" pitchFamily="18" charset="0"/>
              </a:rPr>
              <a:t>, the name hints at the fact that there are multiple levels of posterior inference</a:t>
            </a:r>
            <a:endParaRPr lang="en-US" i="1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Mixed model </a:t>
            </a:r>
            <a:r>
              <a:rPr lang="en-US" dirty="0">
                <a:latin typeface="Garamond" panose="02020404030301010803" pitchFamily="18" charset="0"/>
              </a:rPr>
              <a:t>is a (usually) synonymous term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When the outcome variable is something other than Gaussian, it is common to refer to a </a:t>
            </a:r>
            <a:r>
              <a:rPr lang="en-US" i="1" dirty="0">
                <a:latin typeface="Garamond" panose="02020404030301010803" pitchFamily="18" charset="0"/>
              </a:rPr>
              <a:t>generalized linear mixed model </a:t>
            </a:r>
            <a:r>
              <a:rPr lang="en-US" dirty="0">
                <a:latin typeface="Garamond" panose="02020404030301010803" pitchFamily="18" charset="0"/>
              </a:rPr>
              <a:t>(GLMM)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This name comes from the fact that these models are often said to contain </a:t>
            </a:r>
            <a:r>
              <a:rPr lang="en-US" i="1" dirty="0">
                <a:latin typeface="Garamond" panose="02020404030301010803" pitchFamily="18" charset="0"/>
              </a:rPr>
              <a:t>fixed </a:t>
            </a:r>
            <a:r>
              <a:rPr lang="en-US" dirty="0">
                <a:latin typeface="Garamond" panose="02020404030301010803" pitchFamily="18" charset="0"/>
              </a:rPr>
              <a:t>(i.e., </a:t>
            </a:r>
            <a:r>
              <a:rPr lang="en-US" i="1" dirty="0">
                <a:latin typeface="Garamond" panose="02020404030301010803" pitchFamily="18" charset="0"/>
              </a:rPr>
              <a:t>main</a:t>
            </a:r>
            <a:r>
              <a:rPr lang="en-US" dirty="0">
                <a:latin typeface="Garamond" panose="02020404030301010803" pitchFamily="18" charset="0"/>
              </a:rPr>
              <a:t>) </a:t>
            </a:r>
            <a:r>
              <a:rPr lang="en-US" i="1" dirty="0">
                <a:latin typeface="Garamond" panose="02020404030301010803" pitchFamily="18" charset="0"/>
              </a:rPr>
              <a:t>effects</a:t>
            </a:r>
            <a:r>
              <a:rPr lang="en-US" dirty="0">
                <a:latin typeface="Garamond" panose="02020404030301010803" pitchFamily="18" charset="0"/>
              </a:rPr>
              <a:t> as well as </a:t>
            </a:r>
            <a:r>
              <a:rPr lang="en-US" i="1" dirty="0">
                <a:latin typeface="Garamond" panose="02020404030301010803" pitchFamily="18" charset="0"/>
              </a:rPr>
              <a:t>varying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err="1">
                <a:latin typeface="Garamond" panose="02020404030301010803" pitchFamily="18" charset="0"/>
              </a:rPr>
              <a:t>i</a:t>
            </a:r>
            <a:r>
              <a:rPr lang="en-US">
                <a:latin typeface="Garamond" panose="02020404030301010803" pitchFamily="18" charset="0"/>
              </a:rPr>
              <a:t>.e., </a:t>
            </a:r>
            <a:r>
              <a:rPr lang="en-US" i="1" dirty="0">
                <a:latin typeface="Garamond" panose="02020404030301010803" pitchFamily="18" charset="0"/>
              </a:rPr>
              <a:t>random</a:t>
            </a:r>
            <a:r>
              <a:rPr lang="en-US" dirty="0">
                <a:latin typeface="Garamond" panose="02020404030301010803" pitchFamily="18" charset="0"/>
              </a:rPr>
              <a:t>) </a:t>
            </a:r>
            <a:r>
              <a:rPr lang="en-US" i="1" dirty="0">
                <a:latin typeface="Garamond" panose="02020404030301010803" pitchFamily="18" charset="0"/>
              </a:rPr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16740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Spiny-throated Reed Frog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9226A-5A3B-444E-B696-1B57E38C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80" y="1138528"/>
            <a:ext cx="8552640" cy="5345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157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5E1F5-D63F-8540-89FF-9C3175C3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49" y="442477"/>
            <a:ext cx="6210022" cy="60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381B14-A825-CC4C-99B5-7125758C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97" y="133313"/>
            <a:ext cx="4514605" cy="66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2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A20B0-12BB-DB40-B283-4ADCA6919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637809" cy="346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00929-58DA-564F-857B-01F01599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451099"/>
            <a:ext cx="5880100" cy="43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4000" b="0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_2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 + …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_2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tank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Garamond" panose="02020404030301010803" pitchFamily="18" charset="0"/>
                        <a:ea typeface="Cambria Math" panose="02040503050406030204" pitchFamily="18" charset="0"/>
                      </a:rPr>
                      <m:t>_3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…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480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the dummy variable approach)</a:t>
            </a:r>
          </a:p>
        </p:txBody>
      </p:sp>
    </p:spTree>
    <p:extLst>
      <p:ext uri="{BB962C8B-B14F-4D97-AF65-F5344CB8AC3E}">
        <p14:creationId xmlns:p14="http://schemas.microsoft.com/office/powerpoint/2010/main" val="4042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Normal(0, 5)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GLM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321263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26529</TotalTime>
  <Words>652</Words>
  <Application>Microsoft Macintosh PowerPoint</Application>
  <PresentationFormat>On-screen Show (4:3)</PresentationFormat>
  <Paragraphs>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Garamond</vt:lpstr>
      <vt:lpstr>Office Theme</vt:lpstr>
      <vt:lpstr>Introduction to Statistics for  Ecology and Evolutionary Biology  Introduction to Multilevel Modeling  Week 14 27 April 2020 </vt:lpstr>
      <vt:lpstr>Models Embedded Within Models</vt:lpstr>
      <vt:lpstr>A Model of Many Names</vt:lpstr>
      <vt:lpstr>Spiny-throated Reed Frog</vt:lpstr>
      <vt:lpstr>PowerPoint Presentation</vt:lpstr>
      <vt:lpstr>PowerPoint Presentation</vt:lpstr>
      <vt:lpstr>PowerPoint Presentation</vt:lpstr>
      <vt:lpstr>Binomial GLM for  Reed Frog Survival Predictors:  Tank (with the dummy variable approach)</vt:lpstr>
      <vt:lpstr>Binomial GLM for  Reed Frog Survival Predictors:  Tank (with an indexing approach)</vt:lpstr>
      <vt:lpstr>Binomial Multilevel Model for  Reed Frog Survival Predictors:  Tank (with an indexing approach)</vt:lpstr>
      <vt:lpstr>Binomial Multilevel Model for  Reed Frog Survival Model Level One: Outcome, Parameters, Prior(s)</vt:lpstr>
      <vt:lpstr>Binomial Multilevel Model for  Reed Frog Survival Model Level Two: Outcome, Parameters, Prior(s)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497</cp:revision>
  <dcterms:created xsi:type="dcterms:W3CDTF">2019-02-10T22:55:32Z</dcterms:created>
  <dcterms:modified xsi:type="dcterms:W3CDTF">2020-04-26T18:05:48Z</dcterms:modified>
</cp:coreProperties>
</file>